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7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B0C3-6969-4282-A15D-85E4C0D20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BBA1D-B79F-4B08-A962-C622662D0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F6DF0-BC66-4127-BA13-8647AAFE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9BE5A-F933-4A0E-86D9-A42D07A8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46586-2327-4BF7-AF69-458D4B4B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893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F9FC-CA02-4D90-B801-043BCE35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6983D7-DD8D-4658-A9D5-249DECE66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65D8D-5248-43F2-86CC-8281180E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57485-768B-4CF9-BC81-EB55268E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D9A4B-938A-4FB4-A836-F00CD771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155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B22774-ABFD-4CA4-BA35-8F33C4A46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9969CF-B44F-48D8-9F63-60509AD0E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A156A-F696-4552-9843-3792FDB5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2DC75-2AD2-48D7-B590-669A3848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4E44-99FF-439D-887A-197A8283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71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92A4-D5DD-4932-85EE-14BD500A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18F5-1EEE-4303-8824-AAD61C80F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B0F65-2848-4423-B895-A5A31D63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CA6D6-5CB4-408F-A0FC-821738FD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B67E6-A884-4069-9520-65B993EA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77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8B4B1-4F06-43B9-8643-B04D6DDBA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2E3ED-4842-43FE-B34A-5F65E19BE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4F67-F433-4925-80DC-360D5133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BC2E-A7F8-4C73-9BBB-B6AA47553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14F6E-F31D-4054-8636-163329E9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4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6DC4-3979-4CBF-B9BF-28EC6629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1F83E-B592-4E11-AD9E-0B7579502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0C633-61E0-4A0F-913D-EFF2CA8B3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32F9B-6631-49E5-9304-D43C1B45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3AFEB-B302-4C79-B1FC-5E4B7615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CD238-1F20-4BCF-89BC-B98F1C96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58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6D3C-CB74-4C1E-B9EE-08CD2E8A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DE48A-A85C-45BD-9809-2A4CEF161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CF00E-BBFE-41BA-A0D9-D0B698069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438A9-90E7-4168-A679-5F654A99C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0BA9B-AC1B-4CDD-BEDC-52C2736DE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D60CD-C5D6-415A-B30C-AEC87658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8EBB1-E040-4076-B96F-AA694F09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FEFBE-498B-408F-8B02-7089B5918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94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6FD7-F116-4695-A746-36172743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1208B-DDD5-4B2B-9343-52310B5A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3C74C-D92A-405E-A820-DD2979741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2B47F-7F18-4DA2-85CA-29F83D1B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37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667D0-5FC7-4132-B0EE-47655056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D40A6-D093-4FF4-AB45-8CE1E716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6FDCB-4024-4EE5-A48E-4FA8CC7C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34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2BB7-CB39-463E-AF5F-A8EDD6B4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98FD-81E9-4BD0-916F-67B5E2B79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CE55A-4518-43FC-911D-4ADAEA1C4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E10EB-1E2E-46D8-98BB-2E7EEF75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F4C29-2484-4764-80EE-B89F936A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2FD23-B214-499B-83D5-D0088E84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15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C0E8-DF63-49D2-BEC9-AED6BAA1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A796B-A92A-427E-93ED-678A3AD18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6D5E3-E903-4F0C-ABDA-302ACAD01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7A386-A6A5-4E18-9651-CCF89281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7F7E4-FEAC-4B2C-8FCE-3612D64C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F6003-64B6-4ED3-A981-BB72DC44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51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B3F3A-A3AC-4565-BA0A-19DE2B27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1A87-E48F-4FD0-A15A-8399EC88D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0A69F-1341-458F-A64C-48704358D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564C3-E613-432A-B916-74C6D3364C50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B44B1-C9B9-427B-9400-F14BA4F24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73BF8-7B80-4624-8110-FFE73CB43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A308E-8E69-4C5D-81A3-3C48EAAB39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33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52FB2B-02EE-4E87-A25F-5AF7AB57C7A5}"/>
              </a:ext>
            </a:extLst>
          </p:cNvPr>
          <p:cNvSpPr txBox="1"/>
          <p:nvPr/>
        </p:nvSpPr>
        <p:spPr>
          <a:xfrm>
            <a:off x="1360714" y="247175"/>
            <a:ext cx="94705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«САМАРСКИЙ НАЦИОНАЛЬНЫЙ ИССЛЕДОВАТЕЛЬСКИЙ УНИВЕРСИТЕТ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АКАДЕМИКА С.П. КОРОЛЕВА»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FC28C-7BD1-4588-8286-3E1D0F827525}"/>
              </a:ext>
            </a:extLst>
          </p:cNvPr>
          <p:cNvSpPr txBox="1"/>
          <p:nvPr/>
        </p:nvSpPr>
        <p:spPr>
          <a:xfrm>
            <a:off x="2841947" y="2513961"/>
            <a:ext cx="66846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сервиса для организации игр в лазертаг</a:t>
            </a:r>
            <a:endParaRPr lang="ru-RU" sz="28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EAAB7-60E9-4ABF-B1FC-CAF68B66C716}"/>
              </a:ext>
            </a:extLst>
          </p:cNvPr>
          <p:cNvSpPr txBox="1"/>
          <p:nvPr/>
        </p:nvSpPr>
        <p:spPr>
          <a:xfrm>
            <a:off x="2037181" y="4918894"/>
            <a:ext cx="8117633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Егор Андреевич Горобец, гр. 6596-090301</a:t>
            </a:r>
            <a:r>
              <a: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ru-RU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ru-RU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Ирина Викторовна Лёзина, доцент кафедры ИСТ, к.т.н., доцент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B1AF7-AD99-4637-BB8B-17E9C41FDCE8}"/>
              </a:ext>
            </a:extLst>
          </p:cNvPr>
          <p:cNvSpPr txBox="1"/>
          <p:nvPr/>
        </p:nvSpPr>
        <p:spPr>
          <a:xfrm>
            <a:off x="3047221" y="624149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Самара, 2025</a:t>
            </a:r>
          </a:p>
        </p:txBody>
      </p:sp>
    </p:spTree>
    <p:extLst>
      <p:ext uri="{BB962C8B-B14F-4D97-AF65-F5344CB8AC3E}">
        <p14:creationId xmlns:p14="http://schemas.microsoft.com/office/powerpoint/2010/main" val="4089586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E2CED5-63D0-4119-99C4-328F1C790265}"/>
              </a:ext>
            </a:extLst>
          </p:cNvPr>
          <p:cNvSpPr txBox="1">
            <a:spLocks/>
          </p:cNvSpPr>
          <p:nvPr/>
        </p:nvSpPr>
        <p:spPr>
          <a:xfrm>
            <a:off x="3261783" y="216226"/>
            <a:ext cx="5668434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алгоритма </a:t>
            </a:r>
            <a:r>
              <a:rPr lang="ru-RU" alt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просмотра</a:t>
            </a:r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локации</a:t>
            </a:r>
            <a:endParaRPr lang="ru-RU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D0AB54-58C6-41AA-8A32-F2C227B5CF01}"/>
              </a:ext>
            </a:extLst>
          </p:cNvPr>
          <p:cNvSpPr txBox="1">
            <a:spLocks/>
          </p:cNvSpPr>
          <p:nvPr/>
        </p:nvSpPr>
        <p:spPr>
          <a:xfrm>
            <a:off x="2456632" y="880750"/>
            <a:ext cx="1790701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клиенте</a:t>
            </a:r>
            <a:endParaRPr lang="ru-RU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1E4A11-F262-4E3D-8118-F3E6C3E14893}"/>
              </a:ext>
            </a:extLst>
          </p:cNvPr>
          <p:cNvSpPr txBox="1">
            <a:spLocks/>
          </p:cNvSpPr>
          <p:nvPr/>
        </p:nvSpPr>
        <p:spPr>
          <a:xfrm>
            <a:off x="8181216" y="910275"/>
            <a:ext cx="1790701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сервере</a:t>
            </a:r>
            <a:endParaRPr lang="ru-RU" sz="2400" dirty="0"/>
          </a:p>
        </p:txBody>
      </p:sp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AE4D8E7E-67A1-4F94-8598-7C3D10435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33" y="1545274"/>
            <a:ext cx="4256934" cy="5098258"/>
          </a:xfrm>
          <a:prstGeom prst="rect">
            <a:avLst/>
          </a:prstGeom>
          <a:noFill/>
        </p:spPr>
      </p:pic>
      <p:pic>
        <p:nvPicPr>
          <p:cNvPr id="11" name="Рисунок 111">
            <a:extLst>
              <a:ext uri="{FF2B5EF4-FFF2-40B4-BE49-F238E27FC236}">
                <a16:creationId xmlns:a16="http://schemas.microsoft.com/office/drawing/2014/main" id="{253E0F70-4DA5-46EC-A91E-835159A1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45" y="1545274"/>
            <a:ext cx="4742922" cy="515359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07AF7D-1132-4873-A9A1-C9FDB7E7D04D}"/>
              </a:ext>
            </a:extLst>
          </p:cNvPr>
          <p:cNvSpPr txBox="1">
            <a:spLocks/>
          </p:cNvSpPr>
          <p:nvPr/>
        </p:nvSpPr>
        <p:spPr>
          <a:xfrm>
            <a:off x="11709918" y="6391468"/>
            <a:ext cx="414349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81472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20">
            <a:extLst>
              <a:ext uri="{FF2B5EF4-FFF2-40B4-BE49-F238E27FC236}">
                <a16:creationId xmlns:a16="http://schemas.microsoft.com/office/drawing/2014/main" id="{78848266-E093-4A51-8C9E-79040CD7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239" y="698500"/>
            <a:ext cx="5042535" cy="5461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BF54FE-1D83-4833-BEBA-DE7FC85B0BC1}"/>
              </a:ext>
            </a:extLst>
          </p:cNvPr>
          <p:cNvSpPr txBox="1">
            <a:spLocks/>
          </p:cNvSpPr>
          <p:nvPr/>
        </p:nvSpPr>
        <p:spPr>
          <a:xfrm>
            <a:off x="738226" y="698500"/>
            <a:ext cx="5145099" cy="15875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алгоритма </a:t>
            </a:r>
            <a:r>
              <a:rPr lang="ru-RU" alt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просмотра</a:t>
            </a:r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статистики игрока по датам</a:t>
            </a:r>
            <a:endParaRPr lang="ru-RU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072430-E0D5-4F06-A7A2-45417BC16307}"/>
              </a:ext>
            </a:extLst>
          </p:cNvPr>
          <p:cNvSpPr txBox="1">
            <a:spLocks/>
          </p:cNvSpPr>
          <p:nvPr/>
        </p:nvSpPr>
        <p:spPr>
          <a:xfrm>
            <a:off x="11709918" y="6391468"/>
            <a:ext cx="414349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636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268"/>
            <a:ext cx="10515600" cy="520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работы: Вход и регистрация администратора</a:t>
            </a:r>
            <a:endParaRPr lang="ru-RU" sz="2800" dirty="0"/>
          </a:p>
        </p:txBody>
      </p:sp>
      <p:pic>
        <p:nvPicPr>
          <p:cNvPr id="3" name="Рисунок 17">
            <a:extLst>
              <a:ext uri="{FF2B5EF4-FFF2-40B4-BE49-F238E27FC236}">
                <a16:creationId xmlns:a16="http://schemas.microsoft.com/office/drawing/2014/main" id="{75EADE89-16A6-413D-888C-C3F1BA045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2045"/>
            <a:ext cx="5026812" cy="2967356"/>
          </a:xfrm>
          <a:prstGeom prst="rect">
            <a:avLst/>
          </a:prstGeom>
          <a:noFill/>
        </p:spPr>
      </p:pic>
      <p:pic>
        <p:nvPicPr>
          <p:cNvPr id="4" name="Рисунок 18">
            <a:extLst>
              <a:ext uri="{FF2B5EF4-FFF2-40B4-BE49-F238E27FC236}">
                <a16:creationId xmlns:a16="http://schemas.microsoft.com/office/drawing/2014/main" id="{4DFA9E36-F4D8-49EF-A1D2-69DFE21DD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97" y="3137113"/>
            <a:ext cx="5037950" cy="2967356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49BE22-0570-4743-8994-2CB45C8A5900}"/>
              </a:ext>
            </a:extLst>
          </p:cNvPr>
          <p:cNvSpPr txBox="1">
            <a:spLocks/>
          </p:cNvSpPr>
          <p:nvPr/>
        </p:nvSpPr>
        <p:spPr>
          <a:xfrm>
            <a:off x="6237297" y="2660968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78E704-A848-460B-86F8-F06281D6157E}"/>
              </a:ext>
            </a:extLst>
          </p:cNvPr>
          <p:cNvSpPr txBox="1">
            <a:spLocks/>
          </p:cNvSpPr>
          <p:nvPr/>
        </p:nvSpPr>
        <p:spPr>
          <a:xfrm>
            <a:off x="5865012" y="1122045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9EDD30-6306-4872-9DAC-C613DC696BC0}"/>
              </a:ext>
            </a:extLst>
          </p:cNvPr>
          <p:cNvSpPr txBox="1">
            <a:spLocks/>
          </p:cNvSpPr>
          <p:nvPr/>
        </p:nvSpPr>
        <p:spPr>
          <a:xfrm>
            <a:off x="11709918" y="6391468"/>
            <a:ext cx="414349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0622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991"/>
            <a:ext cx="10515600" cy="520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работы: Создание клуба администратором</a:t>
            </a:r>
            <a:endParaRPr lang="ru-RU" sz="2800" dirty="0"/>
          </a:p>
        </p:txBody>
      </p:sp>
      <p:pic>
        <p:nvPicPr>
          <p:cNvPr id="4" name="Рисунок 19">
            <a:extLst>
              <a:ext uri="{FF2B5EF4-FFF2-40B4-BE49-F238E27FC236}">
                <a16:creationId xmlns:a16="http://schemas.microsoft.com/office/drawing/2014/main" id="{0D9E9CFB-7E53-4858-8B40-99E7C3524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36" y="1044257"/>
            <a:ext cx="4727645" cy="2788285"/>
          </a:xfrm>
          <a:prstGeom prst="rect">
            <a:avLst/>
          </a:prstGeom>
          <a:noFill/>
        </p:spPr>
      </p:pic>
      <p:pic>
        <p:nvPicPr>
          <p:cNvPr id="5" name="Рисунок 23">
            <a:extLst>
              <a:ext uri="{FF2B5EF4-FFF2-40B4-BE49-F238E27FC236}">
                <a16:creationId xmlns:a16="http://schemas.microsoft.com/office/drawing/2014/main" id="{B6C27488-C52D-4E9C-9DDF-873D9D844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83" y="1044257"/>
            <a:ext cx="4722765" cy="2788284"/>
          </a:xfrm>
          <a:prstGeom prst="rect">
            <a:avLst/>
          </a:prstGeom>
          <a:noFill/>
        </p:spPr>
      </p:pic>
      <p:pic>
        <p:nvPicPr>
          <p:cNvPr id="6" name="Рисунок 25">
            <a:extLst>
              <a:ext uri="{FF2B5EF4-FFF2-40B4-BE49-F238E27FC236}">
                <a16:creationId xmlns:a16="http://schemas.microsoft.com/office/drawing/2014/main" id="{728BB8B8-2C27-4C12-9CE5-A7B675A31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34" y="4006638"/>
            <a:ext cx="4648200" cy="274066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7515D47-78E7-4A8F-B6BF-3EF7432412E3}"/>
              </a:ext>
            </a:extLst>
          </p:cNvPr>
          <p:cNvSpPr txBox="1">
            <a:spLocks/>
          </p:cNvSpPr>
          <p:nvPr/>
        </p:nvSpPr>
        <p:spPr>
          <a:xfrm>
            <a:off x="276148" y="4006638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510A69-3FBE-4B5B-825B-03653D5260E4}"/>
              </a:ext>
            </a:extLst>
          </p:cNvPr>
          <p:cNvSpPr txBox="1">
            <a:spLocks/>
          </p:cNvSpPr>
          <p:nvPr/>
        </p:nvSpPr>
        <p:spPr>
          <a:xfrm>
            <a:off x="6008615" y="104425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1FEFCE-A247-4B28-BEF0-7F01E481A27A}"/>
              </a:ext>
            </a:extLst>
          </p:cNvPr>
          <p:cNvSpPr txBox="1">
            <a:spLocks/>
          </p:cNvSpPr>
          <p:nvPr/>
        </p:nvSpPr>
        <p:spPr>
          <a:xfrm>
            <a:off x="6008615" y="4006638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3227CB-DE8D-4501-84D3-F369219B5C22}"/>
              </a:ext>
            </a:extLst>
          </p:cNvPr>
          <p:cNvSpPr txBox="1">
            <a:spLocks/>
          </p:cNvSpPr>
          <p:nvPr/>
        </p:nvSpPr>
        <p:spPr>
          <a:xfrm>
            <a:off x="271268" y="104425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800" dirty="0"/>
          </a:p>
        </p:txBody>
      </p:sp>
      <p:pic>
        <p:nvPicPr>
          <p:cNvPr id="13" name="Рисунок 26">
            <a:extLst>
              <a:ext uri="{FF2B5EF4-FFF2-40B4-BE49-F238E27FC236}">
                <a16:creationId xmlns:a16="http://schemas.microsoft.com/office/drawing/2014/main" id="{990AC466-B9D4-4EE9-A2FB-29C7D710D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83" y="4006637"/>
            <a:ext cx="4722765" cy="2785220"/>
          </a:xfrm>
          <a:prstGeom prst="rect">
            <a:avLst/>
          </a:prstGeom>
          <a:noFill/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3F5F336-48A4-48C2-BE2C-905BBB6417FD}"/>
              </a:ext>
            </a:extLst>
          </p:cNvPr>
          <p:cNvSpPr txBox="1">
            <a:spLocks/>
          </p:cNvSpPr>
          <p:nvPr/>
        </p:nvSpPr>
        <p:spPr>
          <a:xfrm>
            <a:off x="11709918" y="6391468"/>
            <a:ext cx="414349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45129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991"/>
            <a:ext cx="10515600" cy="520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работы: Создание локации администратором</a:t>
            </a:r>
            <a:endParaRPr lang="ru-RU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A3A34-1233-46EB-97F5-1DCF91BF0605}"/>
              </a:ext>
            </a:extLst>
          </p:cNvPr>
          <p:cNvSpPr txBox="1">
            <a:spLocks/>
          </p:cNvSpPr>
          <p:nvPr/>
        </p:nvSpPr>
        <p:spPr>
          <a:xfrm>
            <a:off x="276148" y="104425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515D47-78E7-4A8F-B6BF-3EF7432412E3}"/>
              </a:ext>
            </a:extLst>
          </p:cNvPr>
          <p:cNvSpPr txBox="1">
            <a:spLocks/>
          </p:cNvSpPr>
          <p:nvPr/>
        </p:nvSpPr>
        <p:spPr>
          <a:xfrm>
            <a:off x="2790748" y="4009612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510A69-3FBE-4B5B-825B-03653D5260E4}"/>
              </a:ext>
            </a:extLst>
          </p:cNvPr>
          <p:cNvSpPr txBox="1">
            <a:spLocks/>
          </p:cNvSpPr>
          <p:nvPr/>
        </p:nvSpPr>
        <p:spPr>
          <a:xfrm>
            <a:off x="6008615" y="104425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800" dirty="0"/>
          </a:p>
        </p:txBody>
      </p:sp>
      <p:pic>
        <p:nvPicPr>
          <p:cNvPr id="13" name="Рисунок 27">
            <a:extLst>
              <a:ext uri="{FF2B5EF4-FFF2-40B4-BE49-F238E27FC236}">
                <a16:creationId xmlns:a16="http://schemas.microsoft.com/office/drawing/2014/main" id="{04881A53-72B2-46E9-9493-31BECD0D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6" y="1044257"/>
            <a:ext cx="4728658" cy="2788284"/>
          </a:xfrm>
          <a:prstGeom prst="rect">
            <a:avLst/>
          </a:prstGeom>
          <a:noFill/>
        </p:spPr>
      </p:pic>
      <p:pic>
        <p:nvPicPr>
          <p:cNvPr id="14" name="Рисунок 28">
            <a:extLst>
              <a:ext uri="{FF2B5EF4-FFF2-40B4-BE49-F238E27FC236}">
                <a16:creationId xmlns:a16="http://schemas.microsoft.com/office/drawing/2014/main" id="{E8EC93A7-3638-47BF-9944-A023C252F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83" y="1044257"/>
            <a:ext cx="4655689" cy="2740660"/>
          </a:xfrm>
          <a:prstGeom prst="rect">
            <a:avLst/>
          </a:prstGeom>
          <a:noFill/>
        </p:spPr>
      </p:pic>
      <p:pic>
        <p:nvPicPr>
          <p:cNvPr id="15" name="Рисунок 29">
            <a:extLst>
              <a:ext uri="{FF2B5EF4-FFF2-40B4-BE49-F238E27FC236}">
                <a16:creationId xmlns:a16="http://schemas.microsoft.com/office/drawing/2014/main" id="{DC63A6CA-05E0-454E-B47D-04D5B4CFE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15" y="4006637"/>
            <a:ext cx="4723843" cy="2788284"/>
          </a:xfrm>
          <a:prstGeom prst="rect">
            <a:avLst/>
          </a:prstGeom>
          <a:noFill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2260B73-B7D3-4AD7-9D7E-8AFEFE0A7F1E}"/>
              </a:ext>
            </a:extLst>
          </p:cNvPr>
          <p:cNvSpPr txBox="1">
            <a:spLocks/>
          </p:cNvSpPr>
          <p:nvPr/>
        </p:nvSpPr>
        <p:spPr>
          <a:xfrm>
            <a:off x="11709918" y="6391468"/>
            <a:ext cx="414349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65383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003"/>
            <a:ext cx="10515600" cy="520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работы: Создание игры администратором</a:t>
            </a:r>
            <a:endParaRPr lang="ru-RU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A3A34-1233-46EB-97F5-1DCF91BF0605}"/>
              </a:ext>
            </a:extLst>
          </p:cNvPr>
          <p:cNvSpPr txBox="1">
            <a:spLocks/>
          </p:cNvSpPr>
          <p:nvPr/>
        </p:nvSpPr>
        <p:spPr>
          <a:xfrm>
            <a:off x="276148" y="104425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515D47-78E7-4A8F-B6BF-3EF7432412E3}"/>
              </a:ext>
            </a:extLst>
          </p:cNvPr>
          <p:cNvSpPr txBox="1">
            <a:spLocks/>
          </p:cNvSpPr>
          <p:nvPr/>
        </p:nvSpPr>
        <p:spPr>
          <a:xfrm>
            <a:off x="276148" y="4006638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510A69-3FBE-4B5B-825B-03653D5260E4}"/>
              </a:ext>
            </a:extLst>
          </p:cNvPr>
          <p:cNvSpPr txBox="1">
            <a:spLocks/>
          </p:cNvSpPr>
          <p:nvPr/>
        </p:nvSpPr>
        <p:spPr>
          <a:xfrm>
            <a:off x="6008615" y="104425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800" dirty="0"/>
          </a:p>
        </p:txBody>
      </p:sp>
      <p:pic>
        <p:nvPicPr>
          <p:cNvPr id="12" name="Рисунок 34">
            <a:extLst>
              <a:ext uri="{FF2B5EF4-FFF2-40B4-BE49-F238E27FC236}">
                <a16:creationId xmlns:a16="http://schemas.microsoft.com/office/drawing/2014/main" id="{29BD89E6-257B-40E8-AF34-881A0B6A5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15" y="1044256"/>
            <a:ext cx="4722929" cy="2788283"/>
          </a:xfrm>
          <a:prstGeom prst="rect">
            <a:avLst/>
          </a:prstGeom>
          <a:noFill/>
        </p:spPr>
      </p:pic>
      <p:pic>
        <p:nvPicPr>
          <p:cNvPr id="13" name="Рисунок 35">
            <a:extLst>
              <a:ext uri="{FF2B5EF4-FFF2-40B4-BE49-F238E27FC236}">
                <a16:creationId xmlns:a16="http://schemas.microsoft.com/office/drawing/2014/main" id="{4CB4F2EC-DEF3-4D1B-B5B6-76BF92AA2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21" y="1044256"/>
            <a:ext cx="4665980" cy="2754295"/>
          </a:xfrm>
          <a:prstGeom prst="rect">
            <a:avLst/>
          </a:prstGeom>
          <a:noFill/>
        </p:spPr>
      </p:pic>
      <p:pic>
        <p:nvPicPr>
          <p:cNvPr id="14" name="Рисунок 36">
            <a:extLst>
              <a:ext uri="{FF2B5EF4-FFF2-40B4-BE49-F238E27FC236}">
                <a16:creationId xmlns:a16="http://schemas.microsoft.com/office/drawing/2014/main" id="{F993E484-4DD0-4F03-97B6-DE74C8AA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15" y="4006634"/>
            <a:ext cx="4723294" cy="2788282"/>
          </a:xfrm>
          <a:prstGeom prst="rect">
            <a:avLst/>
          </a:prstGeom>
          <a:noFill/>
        </p:spPr>
      </p:pic>
      <p:pic>
        <p:nvPicPr>
          <p:cNvPr id="16" name="Рисунок 40">
            <a:extLst>
              <a:ext uri="{FF2B5EF4-FFF2-40B4-BE49-F238E27FC236}">
                <a16:creationId xmlns:a16="http://schemas.microsoft.com/office/drawing/2014/main" id="{98C9FA51-9371-49EC-8A2B-27C61A72C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83" y="4006634"/>
            <a:ext cx="4650918" cy="2741013"/>
          </a:xfrm>
          <a:prstGeom prst="rect">
            <a:avLst/>
          </a:prstGeom>
          <a:noFill/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66CBF2B-A573-4720-8E49-275E3BD4069B}"/>
              </a:ext>
            </a:extLst>
          </p:cNvPr>
          <p:cNvSpPr txBox="1">
            <a:spLocks/>
          </p:cNvSpPr>
          <p:nvPr/>
        </p:nvSpPr>
        <p:spPr>
          <a:xfrm>
            <a:off x="6008615" y="4006634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8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CC8F54-6C64-4E36-AEA5-7440BAFFBDE7}"/>
              </a:ext>
            </a:extLst>
          </p:cNvPr>
          <p:cNvSpPr txBox="1">
            <a:spLocks/>
          </p:cNvSpPr>
          <p:nvPr/>
        </p:nvSpPr>
        <p:spPr>
          <a:xfrm>
            <a:off x="11709918" y="6391468"/>
            <a:ext cx="414349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6837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991"/>
            <a:ext cx="10515600" cy="520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игрока в системе</a:t>
            </a:r>
            <a:endParaRPr lang="ru-RU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A3A34-1233-46EB-97F5-1DCF91BF0605}"/>
              </a:ext>
            </a:extLst>
          </p:cNvPr>
          <p:cNvSpPr txBox="1">
            <a:spLocks/>
          </p:cNvSpPr>
          <p:nvPr/>
        </p:nvSpPr>
        <p:spPr>
          <a:xfrm>
            <a:off x="276148" y="104425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800" dirty="0"/>
          </a:p>
        </p:txBody>
      </p:sp>
      <p:pic>
        <p:nvPicPr>
          <p:cNvPr id="12" name="Рисунок 41">
            <a:extLst>
              <a:ext uri="{FF2B5EF4-FFF2-40B4-BE49-F238E27FC236}">
                <a16:creationId xmlns:a16="http://schemas.microsoft.com/office/drawing/2014/main" id="{91CBCB96-2428-4EE2-8164-6D4C64EC6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98" y="1044257"/>
            <a:ext cx="5196036" cy="3066963"/>
          </a:xfrm>
          <a:prstGeom prst="rect">
            <a:avLst/>
          </a:prstGeom>
          <a:noFill/>
        </p:spPr>
      </p:pic>
      <p:pic>
        <p:nvPicPr>
          <p:cNvPr id="13" name="Рисунок 42">
            <a:extLst>
              <a:ext uri="{FF2B5EF4-FFF2-40B4-BE49-F238E27FC236}">
                <a16:creationId xmlns:a16="http://schemas.microsoft.com/office/drawing/2014/main" id="{CAF99FAE-9DA0-481A-A19E-EFFA3FA0C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503" y="2965662"/>
            <a:ext cx="5486400" cy="3229610"/>
          </a:xfrm>
          <a:prstGeom prst="rect">
            <a:avLst/>
          </a:prstGeom>
          <a:noFill/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2CAE124-15BC-4ABB-B819-0389E67AD280}"/>
              </a:ext>
            </a:extLst>
          </p:cNvPr>
          <p:cNvSpPr txBox="1">
            <a:spLocks/>
          </p:cNvSpPr>
          <p:nvPr/>
        </p:nvSpPr>
        <p:spPr>
          <a:xfrm>
            <a:off x="6347503" y="2445492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694C05-CD15-4D68-940A-7D6FB0C9389C}"/>
              </a:ext>
            </a:extLst>
          </p:cNvPr>
          <p:cNvSpPr txBox="1">
            <a:spLocks/>
          </p:cNvSpPr>
          <p:nvPr/>
        </p:nvSpPr>
        <p:spPr>
          <a:xfrm>
            <a:off x="11709918" y="6391468"/>
            <a:ext cx="414349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17223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991"/>
            <a:ext cx="10515600" cy="520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работы: Регистрация игрока на игру</a:t>
            </a:r>
            <a:endParaRPr lang="ru-RU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A3A34-1233-46EB-97F5-1DCF91BF0605}"/>
              </a:ext>
            </a:extLst>
          </p:cNvPr>
          <p:cNvSpPr txBox="1">
            <a:spLocks/>
          </p:cNvSpPr>
          <p:nvPr/>
        </p:nvSpPr>
        <p:spPr>
          <a:xfrm>
            <a:off x="276148" y="104425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515D47-78E7-4A8F-B6BF-3EF7432412E3}"/>
              </a:ext>
            </a:extLst>
          </p:cNvPr>
          <p:cNvSpPr txBox="1">
            <a:spLocks/>
          </p:cNvSpPr>
          <p:nvPr/>
        </p:nvSpPr>
        <p:spPr>
          <a:xfrm>
            <a:off x="2449363" y="400663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510A69-3FBE-4B5B-825B-03653D5260E4}"/>
              </a:ext>
            </a:extLst>
          </p:cNvPr>
          <p:cNvSpPr txBox="1">
            <a:spLocks/>
          </p:cNvSpPr>
          <p:nvPr/>
        </p:nvSpPr>
        <p:spPr>
          <a:xfrm>
            <a:off x="6008615" y="104425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800" dirty="0"/>
          </a:p>
        </p:txBody>
      </p:sp>
      <p:pic>
        <p:nvPicPr>
          <p:cNvPr id="12" name="Рисунок 44">
            <a:extLst>
              <a:ext uri="{FF2B5EF4-FFF2-40B4-BE49-F238E27FC236}">
                <a16:creationId xmlns:a16="http://schemas.microsoft.com/office/drawing/2014/main" id="{12F92004-2575-4AD8-80D8-F6CF034C2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99" y="1044257"/>
            <a:ext cx="4723634" cy="2788284"/>
          </a:xfrm>
          <a:prstGeom prst="rect">
            <a:avLst/>
          </a:prstGeom>
          <a:noFill/>
        </p:spPr>
      </p:pic>
      <p:pic>
        <p:nvPicPr>
          <p:cNvPr id="13" name="Рисунок 45">
            <a:extLst>
              <a:ext uri="{FF2B5EF4-FFF2-40B4-BE49-F238E27FC236}">
                <a16:creationId xmlns:a16="http://schemas.microsoft.com/office/drawing/2014/main" id="{A40FCE5F-8BDC-4321-8E07-8F3AA13D5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84" y="1044257"/>
            <a:ext cx="4642738" cy="2740660"/>
          </a:xfrm>
          <a:prstGeom prst="rect">
            <a:avLst/>
          </a:prstGeom>
          <a:noFill/>
        </p:spPr>
      </p:pic>
      <p:pic>
        <p:nvPicPr>
          <p:cNvPr id="14" name="Рисунок 52">
            <a:extLst>
              <a:ext uri="{FF2B5EF4-FFF2-40B4-BE49-F238E27FC236}">
                <a16:creationId xmlns:a16="http://schemas.microsoft.com/office/drawing/2014/main" id="{23FAB39F-C02A-4945-B07C-033CEAC9D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831" y="4006637"/>
            <a:ext cx="4731799" cy="2788284"/>
          </a:xfrm>
          <a:prstGeom prst="rect">
            <a:avLst/>
          </a:prstGeom>
          <a:noFill/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33C91B3-33BD-4A89-B4C1-1F8D0B2B3BB9}"/>
              </a:ext>
            </a:extLst>
          </p:cNvPr>
          <p:cNvSpPr txBox="1">
            <a:spLocks/>
          </p:cNvSpPr>
          <p:nvPr/>
        </p:nvSpPr>
        <p:spPr>
          <a:xfrm>
            <a:off x="11709918" y="6391468"/>
            <a:ext cx="414349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77920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991"/>
            <a:ext cx="10515600" cy="520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работы: Процесс проведения игры администратором</a:t>
            </a:r>
            <a:endParaRPr lang="ru-RU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BA3A34-1233-46EB-97F5-1DCF91BF0605}"/>
              </a:ext>
            </a:extLst>
          </p:cNvPr>
          <p:cNvSpPr txBox="1">
            <a:spLocks/>
          </p:cNvSpPr>
          <p:nvPr/>
        </p:nvSpPr>
        <p:spPr>
          <a:xfrm>
            <a:off x="276148" y="104425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515D47-78E7-4A8F-B6BF-3EF7432412E3}"/>
              </a:ext>
            </a:extLst>
          </p:cNvPr>
          <p:cNvSpPr txBox="1">
            <a:spLocks/>
          </p:cNvSpPr>
          <p:nvPr/>
        </p:nvSpPr>
        <p:spPr>
          <a:xfrm>
            <a:off x="276148" y="4006638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510A69-3FBE-4B5B-825B-03653D5260E4}"/>
              </a:ext>
            </a:extLst>
          </p:cNvPr>
          <p:cNvSpPr txBox="1">
            <a:spLocks/>
          </p:cNvSpPr>
          <p:nvPr/>
        </p:nvSpPr>
        <p:spPr>
          <a:xfrm>
            <a:off x="6008615" y="1044257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1FEFCE-A247-4B28-BEF0-7F01E481A27A}"/>
              </a:ext>
            </a:extLst>
          </p:cNvPr>
          <p:cNvSpPr txBox="1">
            <a:spLocks/>
          </p:cNvSpPr>
          <p:nvPr/>
        </p:nvSpPr>
        <p:spPr>
          <a:xfrm>
            <a:off x="6008615" y="4006638"/>
            <a:ext cx="770468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800" dirty="0"/>
          </a:p>
        </p:txBody>
      </p:sp>
      <p:pic>
        <p:nvPicPr>
          <p:cNvPr id="13" name="Рисунок 53">
            <a:extLst>
              <a:ext uri="{FF2B5EF4-FFF2-40B4-BE49-F238E27FC236}">
                <a16:creationId xmlns:a16="http://schemas.microsoft.com/office/drawing/2014/main" id="{60827EAD-E2BE-4F71-9624-E019DB551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16" y="1044257"/>
            <a:ext cx="4643289" cy="2740660"/>
          </a:xfrm>
          <a:prstGeom prst="rect">
            <a:avLst/>
          </a:prstGeom>
          <a:noFill/>
        </p:spPr>
      </p:pic>
      <p:pic>
        <p:nvPicPr>
          <p:cNvPr id="14" name="Рисунок 54">
            <a:extLst>
              <a:ext uri="{FF2B5EF4-FFF2-40B4-BE49-F238E27FC236}">
                <a16:creationId xmlns:a16="http://schemas.microsoft.com/office/drawing/2014/main" id="{AA5E5705-9766-4C2A-B98D-6082F8F91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83" y="1044257"/>
            <a:ext cx="4643116" cy="2740660"/>
          </a:xfrm>
          <a:prstGeom prst="rect">
            <a:avLst/>
          </a:prstGeom>
          <a:noFill/>
        </p:spPr>
      </p:pic>
      <p:pic>
        <p:nvPicPr>
          <p:cNvPr id="15" name="Рисунок 56">
            <a:extLst>
              <a:ext uri="{FF2B5EF4-FFF2-40B4-BE49-F238E27FC236}">
                <a16:creationId xmlns:a16="http://schemas.microsoft.com/office/drawing/2014/main" id="{BC020BD5-FD6F-44DB-B342-CEC350CE1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16" y="4010447"/>
            <a:ext cx="4643288" cy="2740635"/>
          </a:xfrm>
          <a:prstGeom prst="rect">
            <a:avLst/>
          </a:prstGeom>
          <a:noFill/>
        </p:spPr>
      </p:pic>
      <p:pic>
        <p:nvPicPr>
          <p:cNvPr id="16" name="Рисунок 57">
            <a:extLst>
              <a:ext uri="{FF2B5EF4-FFF2-40B4-BE49-F238E27FC236}">
                <a16:creationId xmlns:a16="http://schemas.microsoft.com/office/drawing/2014/main" id="{EB9F181B-E526-4C82-83F8-1E7D15B1F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83" y="4010130"/>
            <a:ext cx="4643116" cy="2738047"/>
          </a:xfrm>
          <a:prstGeom prst="rect">
            <a:avLst/>
          </a:prstGeom>
          <a:noFill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0E28C78-89BB-4445-BFA9-E3567475F449}"/>
              </a:ext>
            </a:extLst>
          </p:cNvPr>
          <p:cNvSpPr txBox="1">
            <a:spLocks/>
          </p:cNvSpPr>
          <p:nvPr/>
        </p:nvSpPr>
        <p:spPr>
          <a:xfrm>
            <a:off x="11709918" y="6391468"/>
            <a:ext cx="414349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ru-RU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F1285-A0DC-455B-9C89-E73CA759A3E7}"/>
              </a:ext>
            </a:extLst>
          </p:cNvPr>
          <p:cNvSpPr txBox="1"/>
          <p:nvPr/>
        </p:nvSpPr>
        <p:spPr>
          <a:xfrm>
            <a:off x="3048778" y="323966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66652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66" y="440267"/>
            <a:ext cx="3132667" cy="742421"/>
          </a:xfrm>
          <a:solidFill>
            <a:schemeClr val="bg1"/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3B916-E420-462E-92CA-C86A2A875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just">
              <a:buFontTx/>
              <a:buNone/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данной работы были разработаны:</a:t>
            </a:r>
          </a:p>
          <a:p>
            <a:pPr algn="just"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Логический проект системы по методологии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помощью средства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Draw.io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сервиса для организации игр в лазертаг на языке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TypeScript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библиотек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Preact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Prisma,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СУБД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PostgresSQL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среды разработки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 Studio Code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804C1-F5E5-48F5-88A4-EDC79958DB72}"/>
              </a:ext>
            </a:extLst>
          </p:cNvPr>
          <p:cNvSpPr txBox="1">
            <a:spLocks/>
          </p:cNvSpPr>
          <p:nvPr/>
        </p:nvSpPr>
        <p:spPr>
          <a:xfrm>
            <a:off x="11709918" y="6391468"/>
            <a:ext cx="414349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4074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66" y="440267"/>
            <a:ext cx="3132667" cy="742421"/>
          </a:xfrm>
          <a:solidFill>
            <a:schemeClr val="bg1"/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3B916-E420-462E-92CA-C86A2A875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indent="0" algn="just">
              <a:lnSpc>
                <a:spcPct val="100000"/>
              </a:lnSpc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разработки веб-приложения сервиса для организации игр в лазертаг</a:t>
            </a:r>
            <a:endParaRPr lang="ru-RU" sz="24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0000"/>
              </a:lnSpc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с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формированы следующие задачи: </a:t>
            </a:r>
          </a:p>
          <a:p>
            <a:pPr indent="450215" algn="just">
              <a:lnSpc>
                <a:spcPct val="100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разработать архитектуру системы;</a:t>
            </a:r>
          </a:p>
          <a:p>
            <a:pPr indent="450215" algn="just">
              <a:lnSpc>
                <a:spcPct val="100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спроектировать информационно-логическую модель системы;</a:t>
            </a:r>
          </a:p>
          <a:p>
            <a:pPr indent="450215" algn="just">
              <a:lnSpc>
                <a:spcPct val="100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разработать и описать алгоритмы обработки данных;</a:t>
            </a:r>
          </a:p>
          <a:p>
            <a:pPr indent="450215" algn="just">
              <a:lnSpc>
                <a:spcPct val="100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выбрать комплекс технических средств;</a:t>
            </a:r>
          </a:p>
          <a:p>
            <a:pPr indent="450215" algn="just">
              <a:lnSpc>
                <a:spcPct val="100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разработать и описать интерфейс пользователя.</a:t>
            </a:r>
          </a:p>
          <a:p>
            <a:endParaRPr lang="ru-RU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7D515A-0010-4463-AD3F-90779DE1A414}"/>
              </a:ext>
            </a:extLst>
          </p:cNvPr>
          <p:cNvSpPr txBox="1">
            <a:spLocks/>
          </p:cNvSpPr>
          <p:nvPr/>
        </p:nvSpPr>
        <p:spPr>
          <a:xfrm>
            <a:off x="11756570" y="6391468"/>
            <a:ext cx="367697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5237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3B916-E420-462E-92CA-C86A2A875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933" y="962025"/>
            <a:ext cx="10515600" cy="4351338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 algn="ctr">
              <a:buFontTx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24457A-824B-41C5-9165-FCDCC82FEB52}"/>
              </a:ext>
            </a:extLst>
          </p:cNvPr>
          <p:cNvSpPr txBox="1">
            <a:spLocks/>
          </p:cNvSpPr>
          <p:nvPr/>
        </p:nvSpPr>
        <p:spPr>
          <a:xfrm>
            <a:off x="11709918" y="6391468"/>
            <a:ext cx="414349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5673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100" y="287867"/>
            <a:ext cx="2937933" cy="520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Системы-аналоги</a:t>
            </a:r>
            <a:endParaRPr lang="ru-RU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3B916-E420-462E-92CA-C86A2A875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916" y="1019891"/>
            <a:ext cx="5257802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MakeReady.ru 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веб-приложение для проведения соревнований по стрельбе.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Популярная площадка.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объединяться в команды.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аренды игрового инвентаря.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Ориентированность на стрелковые соревнования.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E212B4-4C5F-4EA3-9101-D37059A06B81}"/>
              </a:ext>
            </a:extLst>
          </p:cNvPr>
          <p:cNvSpPr txBox="1">
            <a:spLocks/>
          </p:cNvSpPr>
          <p:nvPr/>
        </p:nvSpPr>
        <p:spPr>
          <a:xfrm>
            <a:off x="6379636" y="1019891"/>
            <a:ext cx="5186364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Gamra.ru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веб-приложение для проведения страйкбольных игр.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добавления игр и турниров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объединения в команды.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аренды игрового инвентаря.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9F661D94-0583-4E25-946D-AAB10C5D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68" y="3679125"/>
            <a:ext cx="4619098" cy="2724181"/>
          </a:xfrm>
          <a:prstGeom prst="rect">
            <a:avLst/>
          </a:prstGeom>
        </p:spPr>
      </p:pic>
      <p:pic>
        <p:nvPicPr>
          <p:cNvPr id="8" name="Рисунок 10">
            <a:extLst>
              <a:ext uri="{FF2B5EF4-FFF2-40B4-BE49-F238E27FC236}">
                <a16:creationId xmlns:a16="http://schemas.microsoft.com/office/drawing/2014/main" id="{C28C18DA-869B-469A-A19F-F5329AA3A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93" y="3679125"/>
            <a:ext cx="4629450" cy="273014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38ECE85-58C2-4A17-91CB-6667B9BA7EF2}"/>
              </a:ext>
            </a:extLst>
          </p:cNvPr>
          <p:cNvSpPr txBox="1">
            <a:spLocks/>
          </p:cNvSpPr>
          <p:nvPr/>
        </p:nvSpPr>
        <p:spPr>
          <a:xfrm>
            <a:off x="11756570" y="6391468"/>
            <a:ext cx="367697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6404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432" y="397935"/>
            <a:ext cx="3649133" cy="520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Логическая модель БД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2CD108-366D-4BF1-B72E-6A51C4125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793" y="1264919"/>
            <a:ext cx="8126413" cy="5017441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014DDA9-86BA-4C55-826C-0B613871C852}"/>
              </a:ext>
            </a:extLst>
          </p:cNvPr>
          <p:cNvSpPr txBox="1">
            <a:spLocks/>
          </p:cNvSpPr>
          <p:nvPr/>
        </p:nvSpPr>
        <p:spPr>
          <a:xfrm>
            <a:off x="11756570" y="6391468"/>
            <a:ext cx="367697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8240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233" y="406401"/>
            <a:ext cx="5833533" cy="520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</a:t>
            </a:r>
            <a:endParaRPr lang="ru-RU" sz="2800" dirty="0"/>
          </a:p>
        </p:txBody>
      </p:sp>
      <p:pic>
        <p:nvPicPr>
          <p:cNvPr id="13" name="Рисунок 2">
            <a:extLst>
              <a:ext uri="{FF2B5EF4-FFF2-40B4-BE49-F238E27FC236}">
                <a16:creationId xmlns:a16="http://schemas.microsoft.com/office/drawing/2014/main" id="{80344AC9-0291-4D7A-AC14-ACC165F24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74" y="1321012"/>
            <a:ext cx="9059651" cy="4980340"/>
          </a:xfrm>
          <a:prstGeom prst="rect">
            <a:avLst/>
          </a:prstGeom>
          <a:noFill/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46D78DC-6A31-48F0-896E-FEB7078FE3B4}"/>
              </a:ext>
            </a:extLst>
          </p:cNvPr>
          <p:cNvSpPr txBox="1">
            <a:spLocks/>
          </p:cNvSpPr>
          <p:nvPr/>
        </p:nvSpPr>
        <p:spPr>
          <a:xfrm>
            <a:off x="11756570" y="6391468"/>
            <a:ext cx="367697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7197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0268"/>
            <a:ext cx="4825365" cy="1278466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деятельности</a:t>
            </a:r>
            <a:b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варианта использования «Создать игру»</a:t>
            </a:r>
            <a:endParaRPr lang="ru-RU" sz="2800" dirty="0"/>
          </a:p>
        </p:txBody>
      </p:sp>
      <p:pic>
        <p:nvPicPr>
          <p:cNvPr id="9" name="Рисунок 4">
            <a:extLst>
              <a:ext uri="{FF2B5EF4-FFF2-40B4-BE49-F238E27FC236}">
                <a16:creationId xmlns:a16="http://schemas.microsoft.com/office/drawing/2014/main" id="{82BC4CB3-1F3C-4965-BCD9-27EBEB8D7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35" y="440267"/>
            <a:ext cx="4825365" cy="6048375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4E4615E-F12A-4E7D-B321-19217D443529}"/>
              </a:ext>
            </a:extLst>
          </p:cNvPr>
          <p:cNvSpPr txBox="1">
            <a:spLocks/>
          </p:cNvSpPr>
          <p:nvPr/>
        </p:nvSpPr>
        <p:spPr>
          <a:xfrm>
            <a:off x="11756570" y="6391468"/>
            <a:ext cx="367697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98787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267"/>
            <a:ext cx="5105400" cy="130386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последовательности для варианта использования «Пригласить в команду»</a:t>
            </a:r>
            <a:endParaRPr lang="ru-RU" sz="2800" dirty="0"/>
          </a:p>
        </p:txBody>
      </p:sp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77E70148-9E10-46B4-AD7B-45BFB0BA7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595" y="440267"/>
            <a:ext cx="4434205" cy="5596890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769265-E89B-4D54-8093-549BF6DEF84E}"/>
              </a:ext>
            </a:extLst>
          </p:cNvPr>
          <p:cNvSpPr txBox="1">
            <a:spLocks/>
          </p:cNvSpPr>
          <p:nvPr/>
        </p:nvSpPr>
        <p:spPr>
          <a:xfrm>
            <a:off x="11756570" y="6391468"/>
            <a:ext cx="367697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76643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580117-9332-4FA2-BC46-CA742C40464A}"/>
              </a:ext>
            </a:extLst>
          </p:cNvPr>
          <p:cNvSpPr txBox="1">
            <a:spLocks/>
          </p:cNvSpPr>
          <p:nvPr/>
        </p:nvSpPr>
        <p:spPr>
          <a:xfrm>
            <a:off x="6142652" y="1118943"/>
            <a:ext cx="4605128" cy="25177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033" y="364069"/>
            <a:ext cx="7109925" cy="520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средств проектирования и реализации</a:t>
            </a:r>
            <a:endParaRPr lang="ru-RU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17460-72BA-44C5-9755-C77DD8585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93" y="2679933"/>
            <a:ext cx="5257802" cy="258155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Бэкенд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TypeScript 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Express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Prisma ORM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</a:p>
          <a:p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50E116-1CBC-478A-A322-7A95ED05BEFE}"/>
              </a:ext>
            </a:extLst>
          </p:cNvPr>
          <p:cNvSpPr txBox="1">
            <a:spLocks/>
          </p:cNvSpPr>
          <p:nvPr/>
        </p:nvSpPr>
        <p:spPr>
          <a:xfrm>
            <a:off x="471193" y="1159902"/>
            <a:ext cx="5257802" cy="14245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UML (Unified Modelling Language)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Draw.io</a:t>
            </a:r>
          </a:p>
          <a:p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400A88-BDA1-4F7D-8992-BDE5224C4B0B}"/>
              </a:ext>
            </a:extLst>
          </p:cNvPr>
          <p:cNvSpPr txBox="1">
            <a:spLocks/>
          </p:cNvSpPr>
          <p:nvPr/>
        </p:nvSpPr>
        <p:spPr>
          <a:xfrm>
            <a:off x="471193" y="5356960"/>
            <a:ext cx="5257802" cy="12397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Фронтенд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Preact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TypeScript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2BEF2F-51DF-403D-AE13-57E4F938C76C}"/>
              </a:ext>
            </a:extLst>
          </p:cNvPr>
          <p:cNvSpPr txBox="1">
            <a:spLocks/>
          </p:cNvSpPr>
          <p:nvPr/>
        </p:nvSpPr>
        <p:spPr>
          <a:xfrm>
            <a:off x="11756570" y="6391468"/>
            <a:ext cx="367697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800" dirty="0"/>
          </a:p>
        </p:txBody>
      </p:sp>
      <p:pic>
        <p:nvPicPr>
          <p:cNvPr id="10" name="Рисунок 12">
            <a:extLst>
              <a:ext uri="{FF2B5EF4-FFF2-40B4-BE49-F238E27FC236}">
                <a16:creationId xmlns:a16="http://schemas.microsoft.com/office/drawing/2014/main" id="{B717906A-E3DA-40D8-B77A-9B49D78EE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48" y="1159901"/>
            <a:ext cx="4102735" cy="2517775"/>
          </a:xfrm>
          <a:prstGeom prst="rect">
            <a:avLst/>
          </a:prstGeom>
          <a:noFill/>
        </p:spPr>
      </p:pic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7957087F-511A-410B-BC4E-79BE9B4D0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91" y="3912380"/>
            <a:ext cx="4605128" cy="2581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1766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6037-0D56-4F8C-8F55-CC3FA62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9" y="211884"/>
            <a:ext cx="5448301" cy="5201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алгоритма </a:t>
            </a:r>
            <a:r>
              <a:rPr lang="ru-RU" alt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</a:t>
            </a:r>
            <a:r>
              <a:rPr lang="ru-R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локации</a:t>
            </a:r>
            <a:endParaRPr lang="ru-RU" sz="2800" dirty="0"/>
          </a:p>
        </p:txBody>
      </p:sp>
      <p:pic>
        <p:nvPicPr>
          <p:cNvPr id="3" name="Рисунок 111">
            <a:extLst>
              <a:ext uri="{FF2B5EF4-FFF2-40B4-BE49-F238E27FC236}">
                <a16:creationId xmlns:a16="http://schemas.microsoft.com/office/drawing/2014/main" id="{D27E6EE6-D381-4568-A514-7D2A7C235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" y="1549616"/>
            <a:ext cx="4541838" cy="4935099"/>
          </a:xfrm>
          <a:prstGeom prst="rect">
            <a:avLst/>
          </a:prstGeom>
        </p:spPr>
      </p:pic>
      <p:pic>
        <p:nvPicPr>
          <p:cNvPr id="5" name="Рисунок 15">
            <a:extLst>
              <a:ext uri="{FF2B5EF4-FFF2-40B4-BE49-F238E27FC236}">
                <a16:creationId xmlns:a16="http://schemas.microsoft.com/office/drawing/2014/main" id="{1ED7ADD1-707E-46E7-ABF0-7AD4BE786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099" y="1549616"/>
            <a:ext cx="5014937" cy="4385517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F80A73-72EC-4A2F-999D-1863D6B194FF}"/>
              </a:ext>
            </a:extLst>
          </p:cNvPr>
          <p:cNvSpPr txBox="1">
            <a:spLocks/>
          </p:cNvSpPr>
          <p:nvPr/>
        </p:nvSpPr>
        <p:spPr>
          <a:xfrm>
            <a:off x="2456632" y="880750"/>
            <a:ext cx="1790701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клиенте</a:t>
            </a:r>
            <a:endParaRPr lang="ru-RU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B06050-36C0-4B65-9887-1D53997531A6}"/>
              </a:ext>
            </a:extLst>
          </p:cNvPr>
          <p:cNvSpPr txBox="1">
            <a:spLocks/>
          </p:cNvSpPr>
          <p:nvPr/>
        </p:nvSpPr>
        <p:spPr>
          <a:xfrm>
            <a:off x="8181216" y="910275"/>
            <a:ext cx="1790701" cy="52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сервере</a:t>
            </a:r>
            <a:endParaRPr lang="ru-RU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018B11-3CEC-414D-82C0-7F62CCA5746C}"/>
              </a:ext>
            </a:extLst>
          </p:cNvPr>
          <p:cNvSpPr txBox="1">
            <a:spLocks/>
          </p:cNvSpPr>
          <p:nvPr/>
        </p:nvSpPr>
        <p:spPr>
          <a:xfrm>
            <a:off x="11756570" y="6391468"/>
            <a:ext cx="367697" cy="466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23876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3628</TotalTime>
  <Words>375</Words>
  <Application>Microsoft Office PowerPoint</Application>
  <PresentationFormat>Широкоэкранный</PresentationFormat>
  <Paragraphs>104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Презентация PowerPoint</vt:lpstr>
      <vt:lpstr>Постановка задачи</vt:lpstr>
      <vt:lpstr>Системы-аналоги</vt:lpstr>
      <vt:lpstr>Логическая модель БД</vt:lpstr>
      <vt:lpstr>Диаграмма вариантов использования</vt:lpstr>
      <vt:lpstr>Диаграмма деятельности для варианта использования «Создать игру»</vt:lpstr>
      <vt:lpstr>Диаграмма последовательности для варианта использования «Пригласить в команду»</vt:lpstr>
      <vt:lpstr>Выбор средств проектирования и реализации</vt:lpstr>
      <vt:lpstr>Схема алгоритма создания локации</vt:lpstr>
      <vt:lpstr>Презентация PowerPoint</vt:lpstr>
      <vt:lpstr>Презентация PowerPoint</vt:lpstr>
      <vt:lpstr>Пример работы: Вход и регистрация администратора</vt:lpstr>
      <vt:lpstr>Пример работы: Создание клуба администратором</vt:lpstr>
      <vt:lpstr>Пример работы: Создание локации администратором</vt:lpstr>
      <vt:lpstr>Пример работы: Создание игры администратором</vt:lpstr>
      <vt:lpstr>Пример работы: Регистрация игрока в системе</vt:lpstr>
      <vt:lpstr>Пример работы: Регистрация игрока на игру</vt:lpstr>
      <vt:lpstr>Пример работы: Процесс проведения игры администратором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Ирина Лёзина</cp:lastModifiedBy>
  <cp:revision>142</cp:revision>
  <dcterms:created xsi:type="dcterms:W3CDTF">2025-04-26T19:56:28Z</dcterms:created>
  <dcterms:modified xsi:type="dcterms:W3CDTF">2025-09-28T16:43:39Z</dcterms:modified>
</cp:coreProperties>
</file>